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10" autoAdjust="0"/>
  </p:normalViewPr>
  <p:slideViewPr>
    <p:cSldViewPr>
      <p:cViewPr varScale="1">
        <p:scale>
          <a:sx n="55" d="100"/>
          <a:sy n="55" d="100"/>
        </p:scale>
        <p:origin x="152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AE7E5-9030-493A-99AB-D77C83D079EA}" type="datetimeFigureOut">
              <a:rPr lang="el-GR" smtClean="0"/>
              <a:t>29/4/2022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AE811-7F2B-45E2-9F7C-28DA16109D6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7505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E811-7F2B-45E2-9F7C-28DA16109D61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989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AE811-7F2B-45E2-9F7C-28DA16109D61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1823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AE811-7F2B-45E2-9F7C-28DA16109D61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538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29/4/2022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Kakouris</a:t>
            </a:r>
            <a:r>
              <a:rPr lang="en-US" dirty="0"/>
              <a:t>: What is knowledge management?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443616"/>
            <a:ext cx="9144000" cy="12553"/>
          </a:xfrm>
          <a:prstGeom prst="line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9219" y="0"/>
            <a:ext cx="1374781" cy="138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50796"/>
            <a:ext cx="1057275" cy="1068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2C2DD1-7CA6-4418-AE10-D7A99C272CE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114800" y="85237"/>
            <a:ext cx="4953000" cy="1291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145340"/>
            <a:ext cx="8839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Book Antiqua" panose="02040602050305030304" pitchFamily="18" charset="0"/>
              </a:rPr>
              <a:t>Alexandros </a:t>
            </a:r>
            <a:r>
              <a:rPr lang="en-US" sz="2400" b="1" dirty="0" err="1">
                <a:latin typeface="Book Antiqua" panose="02040602050305030304" pitchFamily="18" charset="0"/>
              </a:rPr>
              <a:t>Kakouris</a:t>
            </a:r>
            <a:r>
              <a:rPr lang="en-US" sz="2400" b="1" dirty="0">
                <a:latin typeface="Book Antiqua" panose="02040602050305030304" pitchFamily="18" charset="0"/>
              </a:rPr>
              <a:t>,</a:t>
            </a:r>
            <a:r>
              <a:rPr lang="el-GR" sz="2400" b="1" dirty="0">
                <a:latin typeface="Book Antiqua" panose="02040602050305030304" pitchFamily="18" charset="0"/>
              </a:rPr>
              <a:t> </a:t>
            </a:r>
            <a:r>
              <a:rPr lang="en-US" sz="2400" b="1" dirty="0">
                <a:latin typeface="Book Antiqua" panose="02040602050305030304" pitchFamily="18" charset="0"/>
              </a:rPr>
              <a:t>MSc, PhD, PhD </a:t>
            </a:r>
            <a:endParaRPr lang="el-GR" sz="2400" b="1" dirty="0">
              <a:latin typeface="Book Antiqua" panose="02040602050305030304" pitchFamily="18" charset="0"/>
            </a:endParaRPr>
          </a:p>
          <a:p>
            <a:pPr algn="ctr"/>
            <a:r>
              <a:rPr lang="en-US" sz="2400" i="1" dirty="0">
                <a:latin typeface="Book Antiqua" panose="02040602050305030304" pitchFamily="18" charset="0"/>
              </a:rPr>
              <a:t>Assistant Professor</a:t>
            </a:r>
            <a:r>
              <a:rPr lang="en-US" sz="2400" dirty="0">
                <a:latin typeface="Book Antiqua" panose="02040602050305030304" pitchFamily="18" charset="0"/>
              </a:rPr>
              <a:t>, </a:t>
            </a:r>
          </a:p>
          <a:p>
            <a:pPr algn="ctr"/>
            <a:r>
              <a:rPr lang="en-US" sz="2400" dirty="0">
                <a:latin typeface="Book Antiqua" panose="02040602050305030304" pitchFamily="18" charset="0"/>
              </a:rPr>
              <a:t>Department of Management Science &amp; Technology, University of Peloponnese, &amp; Hellenic Open University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7909" y="6091535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2022</a:t>
            </a:r>
            <a:endParaRPr lang="el-GR" sz="2400" b="1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199" y="2819400"/>
            <a:ext cx="5943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33CC"/>
                </a:solidFill>
                <a:latin typeface="Book Antiqua" panose="02040602050305030304" pitchFamily="18" charset="0"/>
              </a:rPr>
              <a:t>Entrepreneurial motivation</a:t>
            </a:r>
            <a:endParaRPr lang="el-GR" sz="3600" b="1" i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4370" y="1371600"/>
            <a:ext cx="8551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Book Antiqua" panose="02040602050305030304" pitchFamily="18" charset="0"/>
              </a:rPr>
              <a:t>What are the customary motives for entrepreneurs?</a:t>
            </a:r>
            <a:endParaRPr lang="el-GR" sz="28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117791" y="2433935"/>
            <a:ext cx="2396810" cy="46166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Wealth creation</a:t>
            </a:r>
            <a:endParaRPr lang="el-GR" sz="2400" dirty="0">
              <a:latin typeface="Book Antiqua" panose="0204060205030503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3200" y="1885890"/>
            <a:ext cx="3852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226222" y="4648200"/>
            <a:ext cx="8853937" cy="1292662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ook Antiqua" panose="02040602050305030304" pitchFamily="18" charset="0"/>
              </a:rPr>
              <a:t>Risk-taking propensity, </a:t>
            </a:r>
            <a:r>
              <a:rPr lang="en-GB" sz="2400" dirty="0">
                <a:latin typeface="Book Antiqua" panose="02040602050305030304" pitchFamily="18" charset="0"/>
              </a:rPr>
              <a:t>McClelland (1961)</a:t>
            </a:r>
          </a:p>
          <a:p>
            <a:r>
              <a:rPr lang="en-US" dirty="0">
                <a:latin typeface="Book Antiqua" panose="02040602050305030304" pitchFamily="18" charset="0"/>
              </a:rPr>
              <a:t>McClelland claimed that individuals with </a:t>
            </a:r>
            <a:r>
              <a:rPr lang="en-US" dirty="0">
                <a:solidFill>
                  <a:srgbClr val="0033CC"/>
                </a:solidFill>
                <a:latin typeface="Book Antiqua" panose="02040602050305030304" pitchFamily="18" charset="0"/>
              </a:rPr>
              <a:t>high</a:t>
            </a:r>
            <a:r>
              <a:rPr lang="en-US" dirty="0">
                <a:latin typeface="Book Antiqua" panose="02040602050305030304" pitchFamily="18" charset="0"/>
              </a:rPr>
              <a:t> achievement needs would have </a:t>
            </a:r>
            <a:r>
              <a:rPr lang="en-US" dirty="0">
                <a:solidFill>
                  <a:srgbClr val="0033CC"/>
                </a:solidFill>
                <a:latin typeface="Book Antiqua" panose="02040602050305030304" pitchFamily="18" charset="0"/>
              </a:rPr>
              <a:t>moderate</a:t>
            </a:r>
            <a:r>
              <a:rPr lang="en-US" dirty="0">
                <a:latin typeface="Book Antiqua" panose="02040602050305030304" pitchFamily="18" charset="0"/>
              </a:rPr>
              <a:t> propensities to take risk. … but “risky” firm founders do not perceive their actions as risky because of their high self-efficacy</a:t>
            </a:r>
            <a:endParaRPr lang="el-GR" dirty="0"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019800"/>
            <a:ext cx="8851559" cy="738664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 b="1"/>
            </a:lvl1pPr>
          </a:lstStyle>
          <a:p>
            <a:r>
              <a:rPr lang="en-GB" b="0" dirty="0">
                <a:latin typeface="Book Antiqua" panose="02040602050305030304" pitchFamily="18" charset="0"/>
              </a:rPr>
              <a:t>Sexton </a:t>
            </a:r>
            <a:r>
              <a:rPr lang="en-US" b="0" dirty="0">
                <a:latin typeface="Book Antiqua" panose="02040602050305030304" pitchFamily="18" charset="0"/>
              </a:rPr>
              <a:t>and Bowman (1986) </a:t>
            </a:r>
            <a:r>
              <a:rPr lang="en-US" sz="1800" b="0" dirty="0">
                <a:latin typeface="Book Antiqua" panose="02040602050305030304" pitchFamily="18" charset="0"/>
              </a:rPr>
              <a:t>identified</a:t>
            </a:r>
            <a:r>
              <a:rPr lang="en-US" dirty="0">
                <a:latin typeface="Book Antiqua" panose="02040602050305030304" pitchFamily="18" charset="0"/>
              </a:rPr>
              <a:t> tolerance for ambiguity </a:t>
            </a:r>
            <a:r>
              <a:rPr lang="en-US" sz="1800" b="0" dirty="0">
                <a:latin typeface="Book Antiqua" panose="02040602050305030304" pitchFamily="18" charset="0"/>
              </a:rPr>
              <a:t>as a distinguishing psychological characteristic between firm founders and managers.</a:t>
            </a:r>
            <a:endParaRPr lang="el-GR" sz="1800" b="0" dirty="0">
              <a:latin typeface="Book Antiqua" panose="02040602050305030304" pitchFamily="18" charset="0"/>
            </a:endParaRPr>
          </a:p>
        </p:txBody>
      </p:sp>
      <p:sp>
        <p:nvSpPr>
          <p:cNvPr id="11" name="Ορθογώνιο 10"/>
          <p:cNvSpPr/>
          <p:nvPr/>
        </p:nvSpPr>
        <p:spPr>
          <a:xfrm>
            <a:off x="117791" y="3043535"/>
            <a:ext cx="4606609" cy="46166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ook Antiqua" panose="02040602050305030304" pitchFamily="18" charset="0"/>
              </a:rPr>
              <a:t>Independence (+ </a:t>
            </a:r>
            <a:r>
              <a:rPr lang="en-GB" sz="2400" b="1" i="1" dirty="0">
                <a:latin typeface="Book Antiqua" panose="02040602050305030304" pitchFamily="18" charset="0"/>
              </a:rPr>
              <a:t>responsibility</a:t>
            </a:r>
            <a:r>
              <a:rPr lang="en-GB" sz="2400" b="1" dirty="0">
                <a:latin typeface="Book Antiqua" panose="02040602050305030304" pitchFamily="18" charset="0"/>
              </a:rPr>
              <a:t>)</a:t>
            </a:r>
            <a:endParaRPr lang="el-GR" sz="2400" b="1" dirty="0">
              <a:latin typeface="Book Antiqua" panose="02040602050305030304" pitchFamily="18" charset="0"/>
            </a:endParaRPr>
          </a:p>
        </p:txBody>
      </p:sp>
      <p:sp>
        <p:nvSpPr>
          <p:cNvPr id="14" name="Ορθογώνιο 13"/>
          <p:cNvSpPr/>
          <p:nvPr/>
        </p:nvSpPr>
        <p:spPr>
          <a:xfrm>
            <a:off x="117791" y="3653135"/>
            <a:ext cx="5978209" cy="46166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ook Antiqua" panose="02040602050305030304" pitchFamily="18" charset="0"/>
              </a:rPr>
              <a:t>Need for achievement, </a:t>
            </a:r>
            <a:r>
              <a:rPr lang="en-GB" sz="2400" dirty="0">
                <a:latin typeface="Book Antiqua" panose="02040602050305030304" pitchFamily="18" charset="0"/>
              </a:rPr>
              <a:t>McClelland (1961)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222" y="1905000"/>
            <a:ext cx="1983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CC"/>
                </a:solidFill>
                <a:latin typeface="Book Antiqua" panose="02040602050305030304" pitchFamily="18" charset="0"/>
              </a:rPr>
              <a:t>Motives:</a:t>
            </a:r>
            <a:endParaRPr lang="el-GR" sz="2400" b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599" y="4191000"/>
            <a:ext cx="2286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CC"/>
                </a:solidFill>
                <a:latin typeface="Book Antiqua" panose="02040602050305030304" pitchFamily="18" charset="0"/>
              </a:rPr>
              <a:t>Personal traits:</a:t>
            </a:r>
            <a:endParaRPr lang="el-GR" sz="2400" b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18" name="Γωνιακή σύνδεση 17"/>
          <p:cNvCxnSpPr>
            <a:cxnSpLocks/>
            <a:stCxn id="7" idx="3"/>
            <a:endCxn id="11" idx="3"/>
          </p:cNvCxnSpPr>
          <p:nvPr/>
        </p:nvCxnSpPr>
        <p:spPr>
          <a:xfrm>
            <a:off x="2514601" y="2664768"/>
            <a:ext cx="2209799" cy="609600"/>
          </a:xfrm>
          <a:prstGeom prst="bentConnector3">
            <a:avLst>
              <a:gd name="adj1" fmla="val 110345"/>
            </a:avLst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92966" y="2304871"/>
            <a:ext cx="23968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M</a:t>
            </a:r>
          </a:p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“gender issues”</a:t>
            </a:r>
          </a:p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F</a:t>
            </a:r>
            <a:endParaRPr lang="el-GR" sz="2400" b="1" dirty="0">
              <a:solidFill>
                <a:schemeClr val="accent6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69132" y="2304871"/>
            <a:ext cx="2228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Global market</a:t>
            </a:r>
          </a:p>
          <a:p>
            <a:pPr algn="ctr"/>
            <a:endParaRPr lang="en-US" sz="2400" b="1" dirty="0">
              <a:solidFill>
                <a:schemeClr val="accent6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Local market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09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animBg="1"/>
      <p:bldP spid="4" grpId="0" animBg="1"/>
      <p:bldP spid="11" grpId="0" animBg="1"/>
      <p:bldP spid="14" grpId="0" animBg="1"/>
      <p:bldP spid="15" grpId="0"/>
      <p:bldP spid="16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2400" y="2971800"/>
            <a:ext cx="5335787" cy="461665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 b="1"/>
            </a:lvl1pPr>
          </a:lstStyle>
          <a:p>
            <a:r>
              <a:rPr lang="en-GB" dirty="0">
                <a:latin typeface="Book Antiqua" panose="02040602050305030304" pitchFamily="18" charset="0"/>
              </a:rPr>
              <a:t>Locus of control </a:t>
            </a:r>
            <a:r>
              <a:rPr lang="en-GB" b="0" dirty="0">
                <a:latin typeface="Book Antiqua" panose="02040602050305030304" pitchFamily="18" charset="0"/>
              </a:rPr>
              <a:t>(</a:t>
            </a:r>
            <a:r>
              <a:rPr lang="en-GB" b="0" i="1" dirty="0">
                <a:latin typeface="Book Antiqua" panose="02040602050305030304" pitchFamily="18" charset="0"/>
              </a:rPr>
              <a:t>internal</a:t>
            </a:r>
            <a:r>
              <a:rPr lang="en-GB" b="0" dirty="0">
                <a:latin typeface="Book Antiqua" panose="02040602050305030304" pitchFamily="18" charset="0"/>
              </a:rPr>
              <a:t> or </a:t>
            </a:r>
            <a:r>
              <a:rPr lang="en-GB" b="0" i="1" dirty="0">
                <a:latin typeface="Book Antiqua" panose="02040602050305030304" pitchFamily="18" charset="0"/>
              </a:rPr>
              <a:t>external</a:t>
            </a:r>
            <a:r>
              <a:rPr lang="en-GB" b="0" dirty="0">
                <a:latin typeface="Book Antiqua" panose="02040602050305030304" pitchFamily="18" charset="0"/>
              </a:rPr>
              <a:t>)</a:t>
            </a:r>
            <a:endParaRPr lang="el-GR" b="0" dirty="0">
              <a:latin typeface="Book Antiqua" panose="020406020503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1" y="3733800"/>
            <a:ext cx="4334838" cy="461665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 b="1"/>
            </a:lvl1pPr>
          </a:lstStyle>
          <a:p>
            <a:r>
              <a:rPr lang="en-GB" dirty="0">
                <a:latin typeface="Book Antiqua" panose="02040602050305030304" pitchFamily="18" charset="0"/>
              </a:rPr>
              <a:t>Entrepreneurial self-efficacy</a:t>
            </a:r>
            <a:endParaRPr lang="el-GR" dirty="0">
              <a:latin typeface="Book Antiqua" panose="02040602050305030304" pitchFamily="18" charset="0"/>
            </a:endParaRPr>
          </a:p>
        </p:txBody>
      </p:sp>
      <p:sp>
        <p:nvSpPr>
          <p:cNvPr id="10" name="Ορθογώνιο 9"/>
          <p:cNvSpPr/>
          <p:nvPr/>
        </p:nvSpPr>
        <p:spPr>
          <a:xfrm>
            <a:off x="156950" y="4478719"/>
            <a:ext cx="2196689" cy="461665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ook Antiqua" panose="02040602050305030304" pitchFamily="18" charset="0"/>
              </a:rPr>
              <a:t>Goal setting</a:t>
            </a:r>
            <a:endParaRPr lang="el-GR" sz="2400" b="1" dirty="0">
              <a:latin typeface="Book Antiqua" panose="02040602050305030304" pitchFamily="18" charset="0"/>
            </a:endParaRPr>
          </a:p>
        </p:txBody>
      </p:sp>
      <p:sp>
        <p:nvSpPr>
          <p:cNvPr id="12" name="Ορθογώνιο 11"/>
          <p:cNvSpPr/>
          <p:nvPr/>
        </p:nvSpPr>
        <p:spPr>
          <a:xfrm>
            <a:off x="152400" y="5188803"/>
            <a:ext cx="8906839" cy="830997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“Drive”: </a:t>
            </a:r>
          </a:p>
          <a:p>
            <a:r>
              <a:rPr lang="en-US" sz="2400" dirty="0">
                <a:latin typeface="Book Antiqua" panose="02040602050305030304" pitchFamily="18" charset="0"/>
              </a:rPr>
              <a:t>combination of </a:t>
            </a:r>
            <a:r>
              <a:rPr lang="en-US" sz="2400" i="1" dirty="0">
                <a:latin typeface="Book Antiqua" panose="02040602050305030304" pitchFamily="18" charset="0"/>
              </a:rPr>
              <a:t>ambition</a:t>
            </a:r>
            <a:r>
              <a:rPr lang="en-US" sz="2400" dirty="0">
                <a:latin typeface="Book Antiqua" panose="02040602050305030304" pitchFamily="18" charset="0"/>
              </a:rPr>
              <a:t>, </a:t>
            </a:r>
            <a:r>
              <a:rPr lang="en-US" sz="2400" i="1" dirty="0">
                <a:latin typeface="Book Antiqua" panose="02040602050305030304" pitchFamily="18" charset="0"/>
              </a:rPr>
              <a:t>goals</a:t>
            </a:r>
            <a:r>
              <a:rPr lang="en-US" sz="2400" dirty="0">
                <a:latin typeface="Book Antiqua" panose="02040602050305030304" pitchFamily="18" charset="0"/>
              </a:rPr>
              <a:t>, </a:t>
            </a:r>
            <a:r>
              <a:rPr lang="en-US" sz="2400" i="1" dirty="0">
                <a:latin typeface="Book Antiqua" panose="02040602050305030304" pitchFamily="18" charset="0"/>
              </a:rPr>
              <a:t>energy</a:t>
            </a:r>
            <a:r>
              <a:rPr lang="en-US" sz="2400" dirty="0">
                <a:latin typeface="Book Antiqua" panose="02040602050305030304" pitchFamily="18" charset="0"/>
              </a:rPr>
              <a:t> and </a:t>
            </a:r>
            <a:r>
              <a:rPr lang="en-US" sz="2400" i="1" dirty="0">
                <a:latin typeface="Book Antiqua" panose="02040602050305030304" pitchFamily="18" charset="0"/>
              </a:rPr>
              <a:t>stamina</a:t>
            </a:r>
            <a:r>
              <a:rPr lang="en-US" sz="2400" dirty="0">
                <a:latin typeface="Book Antiqua" panose="02040602050305030304" pitchFamily="18" charset="0"/>
              </a:rPr>
              <a:t>, and </a:t>
            </a:r>
            <a:r>
              <a:rPr lang="en-US" sz="2400" i="1" dirty="0">
                <a:latin typeface="Book Antiqua" panose="02040602050305030304" pitchFamily="18" charset="0"/>
              </a:rPr>
              <a:t>persistence</a:t>
            </a:r>
            <a:endParaRPr lang="el-GR" sz="2400" i="1" dirty="0">
              <a:latin typeface="Book Antiqua" panose="02040602050305030304" pitchFamily="18" charset="0"/>
            </a:endParaRPr>
          </a:p>
        </p:txBody>
      </p:sp>
      <p:sp>
        <p:nvSpPr>
          <p:cNvPr id="13" name="Ορθογώνιο 12"/>
          <p:cNvSpPr/>
          <p:nvPr/>
        </p:nvSpPr>
        <p:spPr>
          <a:xfrm>
            <a:off x="152400" y="6248400"/>
            <a:ext cx="2658439" cy="461665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ook Antiqua" panose="02040602050305030304" pitchFamily="18" charset="0"/>
              </a:rPr>
              <a:t>Egoistic passion</a:t>
            </a:r>
            <a:endParaRPr lang="el-GR" sz="2400" b="1" dirty="0">
              <a:latin typeface="Book Antiqua" panose="0204060205030503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2357735"/>
            <a:ext cx="2298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CC"/>
                </a:solidFill>
                <a:latin typeface="Book Antiqua" panose="02040602050305030304" pitchFamily="18" charset="0"/>
              </a:rPr>
              <a:t>Personal traits:</a:t>
            </a:r>
            <a:endParaRPr lang="el-GR" sz="2400" b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797" y="1371600"/>
            <a:ext cx="8497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Book Antiqua" panose="02040602050305030304" pitchFamily="18" charset="0"/>
              </a:rPr>
              <a:t>What are the customary motives for entrepreneurs?</a:t>
            </a:r>
            <a:endParaRPr lang="el-GR" sz="28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51762" y="1885890"/>
            <a:ext cx="415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08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35670"/>
            <a:ext cx="8848725" cy="5322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2190690"/>
            <a:ext cx="531649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The model of 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1524000"/>
            <a:ext cx="4630691" cy="5847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r>
              <a:rPr lang="en-US" sz="3200" i="1" dirty="0">
                <a:solidFill>
                  <a:srgbClr val="C00000"/>
                </a:solidFill>
                <a:latin typeface="Book Antiqua" panose="02040602050305030304" pitchFamily="18" charset="0"/>
              </a:rPr>
              <a:t>Entrepreneurial leadership</a:t>
            </a:r>
            <a:endParaRPr lang="el-GR" sz="3200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381000"/>
            <a:ext cx="9010650" cy="5419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8054" y="457200"/>
            <a:ext cx="5420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The model of 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228600" y="457200"/>
            <a:ext cx="2209800" cy="2133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304800" y="4191000"/>
            <a:ext cx="1828800" cy="990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685800" y="2895600"/>
            <a:ext cx="2667000" cy="762000"/>
          </a:xfrm>
          <a:prstGeom prst="rect">
            <a:avLst/>
          </a:prstGeom>
          <a:solidFill>
            <a:srgbClr val="FFFF00"/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anose="02040602050305030304" pitchFamily="18" charset="0"/>
              </a:rPr>
              <a:t>Entrepreneurial opportunities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anose="02040602050305030304" pitchFamily="18" charset="0"/>
              </a:rPr>
              <a:t>Environmental conditions</a:t>
            </a:r>
            <a:endParaRPr lang="el-GR" sz="14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20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381000"/>
            <a:ext cx="9010650" cy="5419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8054" y="457200"/>
            <a:ext cx="5420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The model of 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228600" y="457200"/>
            <a:ext cx="2209800" cy="2133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304800" y="4191000"/>
            <a:ext cx="1828800" cy="990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457200" y="1066800"/>
            <a:ext cx="5181600" cy="3657600"/>
          </a:xfrm>
          <a:prstGeom prst="rect">
            <a:avLst/>
          </a:prstGeom>
          <a:solidFill>
            <a:srgbClr val="FFFF00"/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Book Antiqua" panose="02040602050305030304" pitchFamily="18" charset="0"/>
              </a:rPr>
              <a:t>Entrepreneurial opportunities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Book Antiqua" panose="02040602050305030304" pitchFamily="18" charset="0"/>
              </a:rPr>
              <a:t>Environmental conditions</a:t>
            </a:r>
            <a:endParaRPr lang="el-GR" sz="28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064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381000"/>
            <a:ext cx="9010650" cy="5419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8054" y="457200"/>
            <a:ext cx="5420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The model of 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228600" y="457200"/>
            <a:ext cx="2209800" cy="2133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304800" y="4191000"/>
            <a:ext cx="1828800" cy="990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838200" y="2895600"/>
            <a:ext cx="2514600" cy="762000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4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1076325" y="3124200"/>
            <a:ext cx="1338262" cy="329252"/>
          </a:xfrm>
          <a:prstGeom prst="rect">
            <a:avLst/>
          </a:prstGeom>
          <a:solidFill>
            <a:srgbClr val="FFFF00"/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Book Antiqua" panose="02040602050305030304" pitchFamily="18" charset="0"/>
              </a:rPr>
              <a:t>Entrepreneurial opportunities</a:t>
            </a:r>
          </a:p>
          <a:p>
            <a:pPr algn="ctr"/>
            <a:r>
              <a:rPr lang="en-US" sz="600" b="1" dirty="0">
                <a:solidFill>
                  <a:schemeClr val="tx1"/>
                </a:solidFill>
                <a:latin typeface="Book Antiqua" panose="02040602050305030304" pitchFamily="18" charset="0"/>
              </a:rPr>
              <a:t>Environmental conditions</a:t>
            </a:r>
            <a:endParaRPr lang="el-GR" sz="6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64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381000"/>
            <a:ext cx="9010650" cy="5419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8054" y="457200"/>
            <a:ext cx="5420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The model of Shane, Locke and Collins (2003) 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228600" y="457200"/>
            <a:ext cx="2209800" cy="2133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304800" y="4191000"/>
            <a:ext cx="1828800" cy="99060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Book Antiqua" panose="02040602050305030304" pitchFamily="18" charset="0"/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685800" y="2895600"/>
            <a:ext cx="2667000" cy="762000"/>
          </a:xfrm>
          <a:prstGeom prst="rect">
            <a:avLst/>
          </a:prstGeom>
          <a:solidFill>
            <a:srgbClr val="FFFF00"/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anose="02040602050305030304" pitchFamily="18" charset="0"/>
              </a:rPr>
              <a:t>Entrepreneurial opportunities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anose="02040602050305030304" pitchFamily="18" charset="0"/>
              </a:rPr>
              <a:t>Environmental conditions</a:t>
            </a:r>
            <a:endParaRPr lang="el-GR" sz="14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457200" y="5876925"/>
            <a:ext cx="8305800" cy="762000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Book Antiqua" panose="02040602050305030304" pitchFamily="18" charset="0"/>
              </a:rPr>
              <a:t>It is always the combination!</a:t>
            </a:r>
            <a:endParaRPr lang="el-GR" sz="36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02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447800"/>
            <a:ext cx="5365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33CC"/>
                </a:solidFill>
                <a:latin typeface="Book Antiqua" panose="02040602050305030304" pitchFamily="18" charset="0"/>
              </a:rPr>
              <a:t>Summarizing the factors</a:t>
            </a:r>
            <a:endParaRPr lang="el-GR" sz="3600" b="1" dirty="0">
              <a:solidFill>
                <a:srgbClr val="0033CC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3320752"/>
            <a:ext cx="2667000" cy="34778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</a:rPr>
              <a:t>Entrepreneurial knowledge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</a:rPr>
              <a:t>Management knowledge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</a:rPr>
              <a:t>Domain – specific knowledge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</a:rPr>
              <a:t>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</a:rPr>
              <a:t>Mentoring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</a:rPr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0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3320752"/>
            <a:ext cx="2362200" cy="34778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Tolerance of ambiguity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Risk taking propensity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External locus of control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Networking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Socializing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…</a:t>
            </a: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</a:endParaRPr>
          </a:p>
          <a:p>
            <a:pPr marL="342900" indent="-342900">
              <a:buClr>
                <a:schemeClr val="accent2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1999" y="3320752"/>
            <a:ext cx="2514599" cy="34778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Innovation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Marketing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Mega-trends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Emerging technologies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COINs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Open innovation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Social media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…</a:t>
            </a:r>
            <a:endParaRPr lang="el-GR" sz="2000" dirty="0">
              <a:latin typeface="Book Antiqua" panose="02040602050305030304" pitchFamily="18" charset="0"/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598" y="3320752"/>
            <a:ext cx="1981202" cy="34778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Finding partners</a:t>
            </a: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Raise funding</a:t>
            </a: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Crowd</a:t>
            </a:r>
            <a:r>
              <a:rPr lang="el-GR" sz="2000" dirty="0">
                <a:latin typeface="Book Antiqua" panose="02040602050305030304" pitchFamily="18" charset="0"/>
              </a:rPr>
              <a:t>-</a:t>
            </a:r>
            <a:r>
              <a:rPr lang="en-US" sz="2000" dirty="0">
                <a:latin typeface="Book Antiqua" panose="02040602050305030304" pitchFamily="18" charset="0"/>
              </a:rPr>
              <a:t>funding</a:t>
            </a:r>
            <a:endParaRPr lang="el-GR" sz="2000" dirty="0">
              <a:latin typeface="Book Antiqua" panose="02040602050305030304" pitchFamily="18" charset="0"/>
            </a:endParaRP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Angels</a:t>
            </a: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IP-Patenting</a:t>
            </a: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Outsourcing</a:t>
            </a: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Incubating</a:t>
            </a:r>
          </a:p>
          <a:p>
            <a:pPr marL="342900" indent="-342900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...</a:t>
            </a:r>
            <a:endParaRPr lang="el-GR" sz="2000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2711152"/>
            <a:ext cx="25146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ook Antiqua" panose="02040602050305030304" pitchFamily="18" charset="0"/>
              </a:rPr>
              <a:t>KNOWLEDGE</a:t>
            </a:r>
            <a:endParaRPr lang="el-GR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2711152"/>
            <a:ext cx="2133600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CAPACITIES</a:t>
            </a:r>
            <a:endParaRPr lang="el-GR" sz="2000" b="1" dirty="0">
              <a:solidFill>
                <a:schemeClr val="accent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99" y="2711152"/>
            <a:ext cx="2514599" cy="4001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OPPORTUNITY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86598" y="2711152"/>
            <a:ext cx="1981202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SUPPORT</a:t>
            </a:r>
            <a:endParaRPr lang="el-GR" sz="2000" b="1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2097087"/>
            <a:ext cx="4419600" cy="461665"/>
          </a:xfrm>
          <a:prstGeom prst="rect">
            <a:avLst/>
          </a:prstGeom>
          <a:pattFill prst="pct10">
            <a:fgClr>
              <a:srgbClr val="C00000"/>
            </a:fgClr>
            <a:bgClr>
              <a:schemeClr val="bg1"/>
            </a:bgClr>
          </a:pattFill>
          <a:ln w="508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Book Antiqua" panose="02040602050305030304" pitchFamily="18" charset="0"/>
              </a:rPr>
              <a:t>Personal</a:t>
            </a:r>
            <a:endParaRPr lang="el-GR" sz="24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2101552"/>
            <a:ext cx="4495800" cy="461665"/>
          </a:xfrm>
          <a:prstGeom prst="rect">
            <a:avLst/>
          </a:prstGeom>
          <a:pattFill prst="pct10">
            <a:fgClr>
              <a:schemeClr val="accent3">
                <a:lumMod val="75000"/>
              </a:schemeClr>
            </a:fgClr>
            <a:bgClr>
              <a:schemeClr val="bg1"/>
            </a:bgClr>
          </a:pattFill>
          <a:ln w="508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Environmental</a:t>
            </a:r>
            <a:endParaRPr lang="el-GR" sz="2400" b="1" dirty="0">
              <a:solidFill>
                <a:schemeClr val="accent3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7622" y="6292552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What do I forget ?</a:t>
            </a:r>
            <a:endParaRPr lang="el-GR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1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2157</TotalTime>
  <Words>328</Words>
  <Application>Microsoft Office PowerPoint</Application>
  <PresentationFormat>On-screen Show (4:3)</PresentationFormat>
  <Paragraphs>84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Book Antiqua</vt:lpstr>
      <vt:lpstr>Calibri</vt:lpstr>
      <vt:lpstr>Θέμα του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user</cp:lastModifiedBy>
  <cp:revision>478</cp:revision>
  <dcterms:modified xsi:type="dcterms:W3CDTF">2022-04-29T15:33:32Z</dcterms:modified>
</cp:coreProperties>
</file>